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6"/>
    <p:restoredTop sz="91993" autoAdjust="0"/>
  </p:normalViewPr>
  <p:slideViewPr>
    <p:cSldViewPr snapToGrid="0" snapToObjects="1">
      <p:cViewPr varScale="1">
        <p:scale>
          <a:sx n="81" d="100"/>
          <a:sy n="81" d="100"/>
        </p:scale>
        <p:origin x="114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C939-D5E6-4D0E-B8C5-48633AA83DE7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3BC1-BEE3-417F-BBE0-5B60D28CB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5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CCG is responsible for the strategic planning, procurement (contracting), monitoring and evaluation of the performance of a  prescribed set of services that are delivered by a range of NHS, independent and third sector health and care providers in order to meet the needs of our local population. These services provide a range of hospital treatments, rehabilitation services, urgent and emergency care, community health services, mental health and learning disability services. Each year the CCG undertakes a planning process that provides the key mechanism for ensuring our plans are meeting our population’s needs and will continue to do so within available  resources.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3BC1-BEE3-417F-BBE0-5B60D28CBA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8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Analysis doesn’t include investment transferred</a:t>
            </a:r>
            <a:r>
              <a:rPr lang="en-GB" baseline="0" dirty="0" smtClean="0"/>
              <a:t> to LCC (</a:t>
            </a:r>
            <a:r>
              <a:rPr lang="en-GB" baseline="0" dirty="0" err="1" smtClean="0"/>
              <a:t>i.e</a:t>
            </a:r>
            <a:r>
              <a:rPr lang="en-GB" baseline="0" dirty="0" smtClean="0"/>
              <a:t> Carers support, LD, children services, older people) – this would more than double investment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3BC1-BEE3-417F-BBE0-5B60D28CBA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3BC1-BEE3-417F-BBE0-5B60D28CBA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9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CCG is committed to moving forward towards a strategic</a:t>
            </a:r>
            <a:r>
              <a:rPr lang="en-GB" baseline="0" dirty="0" smtClean="0"/>
              <a:t> and distributive approach to planning and spend.  The publication of the NHS 10 year plan provided CCG’s with direction and strategic ambitions.  CCG’s are required to develop a set of strategic plans that describe our collective activity, finance, performance and workforce plans for the next 4-5yers (these should be broadly aligned across WY&amp;H). Current draft plans fail to demonstrate ‘left shift’.  We have not yet fully articulated our future ‘model of care’ for the city,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what services should look like as a whole, and how this then translates into activity in each setting -  prevention and wider determinants, primary/ community services, hospital care etc.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These changes are to support us moving further towards becoming a strategic commissioner, distributing leadership and accountability, and driving the left shift in resources that as a key player in the city we are committed to as part of the Leeds Plan.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3BC1-BEE3-417F-BBE0-5B60D28CBA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2452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21" y="2063268"/>
            <a:ext cx="7589722" cy="1498082"/>
          </a:xfrm>
        </p:spPr>
        <p:txBody>
          <a:bodyPr vert="horz" lIns="0" tIns="0" rIns="0" bIns="0" anchor="t" anchorCtr="0">
            <a:noAutofit/>
          </a:bodyPr>
          <a:lstStyle>
            <a:lvl1pPr indent="0" algn="l">
              <a:lnSpc>
                <a:spcPct val="85000"/>
              </a:lnSpc>
              <a:defRPr sz="6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21" y="4061416"/>
            <a:ext cx="7589722" cy="114424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5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78621" y="6267040"/>
            <a:ext cx="34933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i="0" smtClean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Building</a:t>
            </a:r>
            <a:r>
              <a:rPr lang="en-US" sz="1600" b="1" i="0" baseline="0" smtClean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 healthier communities</a:t>
            </a:r>
            <a:endParaRPr lang="en-US" sz="1600" b="1" i="0" dirty="0">
              <a:solidFill>
                <a:srgbClr val="00A9C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26" y="2688197"/>
            <a:ext cx="4636900" cy="4169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32758" y="371339"/>
            <a:ext cx="2380622" cy="9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21" y="1338348"/>
            <a:ext cx="8163800" cy="482431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8621" y="6267040"/>
            <a:ext cx="34933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i="0" smtClean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Building</a:t>
            </a:r>
            <a:r>
              <a:rPr lang="en-US" sz="1600" b="1" i="0" baseline="0" smtClean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 healthier communities</a:t>
            </a:r>
            <a:endParaRPr lang="en-US" sz="1600" b="1" i="0" dirty="0">
              <a:solidFill>
                <a:srgbClr val="00A9C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11" y="5479524"/>
            <a:ext cx="2154988" cy="13853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9" y="2221833"/>
            <a:ext cx="9583527" cy="376333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58" y="371339"/>
            <a:ext cx="2380622" cy="9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E3B8-21A8-1D43-98BF-6BD51106E51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F9EE-3E0C-A147-9823-76F0ED95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EB8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21" y="1549387"/>
            <a:ext cx="9667079" cy="1553791"/>
          </a:xfrm>
        </p:spPr>
        <p:txBody>
          <a:bodyPr/>
          <a:lstStyle/>
          <a:p>
            <a:r>
              <a:rPr lang="en-US" dirty="0" smtClean="0"/>
              <a:t>NHS Leeds CCG budget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21" y="4375123"/>
            <a:ext cx="6483931" cy="1244281"/>
          </a:xfrm>
        </p:spPr>
        <p:txBody>
          <a:bodyPr/>
          <a:lstStyle/>
          <a:p>
            <a:r>
              <a:rPr lang="en-US" dirty="0" smtClean="0"/>
              <a:t>Third sector 18/19 spend and financial planning for 2020/21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0" y="741448"/>
            <a:ext cx="9583526" cy="482431"/>
          </a:xfrm>
        </p:spPr>
        <p:txBody>
          <a:bodyPr/>
          <a:lstStyle/>
          <a:p>
            <a:r>
              <a:rPr lang="en-US" dirty="0" smtClean="0"/>
              <a:t>CCG commissioning budget 18/19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1325479"/>
            <a:ext cx="7998690" cy="531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550948"/>
            <a:ext cx="8163800" cy="482431"/>
          </a:xfrm>
        </p:spPr>
        <p:txBody>
          <a:bodyPr/>
          <a:lstStyle/>
          <a:p>
            <a:r>
              <a:rPr lang="en-GB" dirty="0" smtClean="0"/>
              <a:t>Service level analysis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30" y="1995777"/>
            <a:ext cx="33718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1" y="1287096"/>
            <a:ext cx="8201048" cy="5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71548"/>
            <a:ext cx="8163800" cy="482431"/>
          </a:xfrm>
        </p:spPr>
        <p:txBody>
          <a:bodyPr/>
          <a:lstStyle/>
          <a:p>
            <a:r>
              <a:rPr lang="en-GB" dirty="0" smtClean="0"/>
              <a:t>Provider analysis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" y="928164"/>
            <a:ext cx="8702207" cy="56712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59" y="2036762"/>
            <a:ext cx="38481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21" y="385848"/>
            <a:ext cx="8163800" cy="482431"/>
          </a:xfrm>
        </p:spPr>
        <p:txBody>
          <a:bodyPr/>
          <a:lstStyle/>
          <a:p>
            <a:r>
              <a:rPr lang="en-GB" dirty="0"/>
              <a:t>Proposed </a:t>
            </a:r>
            <a:r>
              <a:rPr lang="en-GB" dirty="0" smtClean="0"/>
              <a:t>20/21 </a:t>
            </a:r>
            <a:r>
              <a:rPr lang="en-GB" dirty="0"/>
              <a:t>investments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9" y="1240693"/>
            <a:ext cx="8202673" cy="561730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Proposed planning and investment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Strategic thinking to increased budget reflecting pre-commitments, parity of esteem or </a:t>
            </a:r>
            <a:r>
              <a:rPr lang="en-GB" dirty="0" smtClean="0"/>
              <a:t>left-shift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Additional resources where there is known underfunding or specific national </a:t>
            </a:r>
            <a:r>
              <a:rPr lang="en-GB" dirty="0" smtClean="0"/>
              <a:t>must-do’s </a:t>
            </a:r>
            <a:r>
              <a:rPr lang="en-GB" dirty="0"/>
              <a:t>(</a:t>
            </a:r>
            <a:r>
              <a:rPr lang="en-GB" dirty="0" err="1"/>
              <a:t>i.e</a:t>
            </a:r>
            <a:r>
              <a:rPr lang="en-GB" dirty="0"/>
              <a:t> IATP, GP streaming A&amp;E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Predicted CCG uplift of £47,528m &gt; funding requests, cost pressures and risks exceed uplift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Further efficiencies required to balance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 smtClean="0"/>
              <a:t>Additional funding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Continued commitment to recognise the role the VCS play in city priorities using Power of Communities funding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89523" y="1527895"/>
            <a:ext cx="207760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bliqueTopLeft"/>
            <a:lightRig rig="threePt" dir="t"/>
          </a:scene3d>
          <a:sp3d>
            <a:bevelT w="25400"/>
            <a:bevelB w="25400"/>
          </a:sp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EB8"/>
                </a:solidFill>
              </a:rPr>
              <a:t>Total requested CI £14m</a:t>
            </a:r>
            <a:endParaRPr lang="en-GB" sz="2400" b="1" dirty="0">
              <a:solidFill>
                <a:srgbClr val="005EB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522" y="2873187"/>
            <a:ext cx="207760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bliqueTopLeft"/>
            <a:lightRig rig="threePt" dir="t"/>
          </a:scene3d>
          <a:sp3d>
            <a:bevelT w="25400"/>
            <a:bevelB w="25400"/>
          </a:sp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EB8"/>
                </a:solidFill>
              </a:rPr>
              <a:t>Pre-commitments £10m</a:t>
            </a:r>
            <a:endParaRPr lang="en-GB" sz="2400" b="1" dirty="0">
              <a:solidFill>
                <a:srgbClr val="005EB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523" y="4207962"/>
            <a:ext cx="207760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bliqueTopLeft"/>
            <a:lightRig rig="threePt" dir="t"/>
          </a:scene3d>
          <a:sp3d>
            <a:bevelT w="25400"/>
            <a:bevelB w="25400"/>
          </a:sp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EB8"/>
                </a:solidFill>
              </a:rPr>
              <a:t>Cost pressures £34m</a:t>
            </a:r>
            <a:endParaRPr lang="en-GB" sz="2400" b="1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6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432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NHS Leeds CCG budget </vt:lpstr>
      <vt:lpstr>CCG commissioning budget 18/19</vt:lpstr>
      <vt:lpstr>Service level analysis</vt:lpstr>
      <vt:lpstr>Provider analysis</vt:lpstr>
      <vt:lpstr>Proposed 20/21 investments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Lodge</dc:creator>
  <cp:lastModifiedBy>Fairfax, Pat</cp:lastModifiedBy>
  <cp:revision>30</cp:revision>
  <dcterms:created xsi:type="dcterms:W3CDTF">2018-03-20T14:26:01Z</dcterms:created>
  <dcterms:modified xsi:type="dcterms:W3CDTF">2019-11-25T09:44:28Z</dcterms:modified>
</cp:coreProperties>
</file>